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  <p:sldId id="267" r:id="rId9"/>
    <p:sldId id="265" r:id="rId10"/>
    <p:sldId id="266" r:id="rId11"/>
    <p:sldId id="263" r:id="rId12"/>
    <p:sldId id="268" r:id="rId13"/>
    <p:sldId id="273" r:id="rId14"/>
    <p:sldId id="269" r:id="rId15"/>
    <p:sldId id="270" r:id="rId16"/>
    <p:sldId id="271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5" r:id="rId25"/>
    <p:sldId id="288" r:id="rId26"/>
    <p:sldId id="289" r:id="rId27"/>
    <p:sldId id="290" r:id="rId28"/>
    <p:sldId id="283" r:id="rId29"/>
    <p:sldId id="284" r:id="rId30"/>
    <p:sldId id="286" r:id="rId31"/>
    <p:sldId id="2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oto.data.socrata.com/dataset/Harris-County-Sheriff-s-Office/p6kq-vsa3/da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Detecting Patterns in Criminal Activities Using K-means and DBSCAN Clustering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Edwin N. Garcia</a:t>
            </a:r>
            <a:br>
              <a:rPr lang="en-US" dirty="0"/>
            </a:br>
            <a:r>
              <a:rPr lang="en-US" dirty="0"/>
              <a:t>Lewis University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776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i="1" dirty="0" smtClean="0"/>
              <a:t>k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Elbow</a:t>
            </a:r>
          </a:p>
          <a:p>
            <a:pPr lvl="1"/>
            <a:r>
              <a:rPr lang="en-US" dirty="0" smtClean="0"/>
              <a:t>Silhouette</a:t>
            </a:r>
          </a:p>
          <a:p>
            <a:pPr lvl="1"/>
            <a:r>
              <a:rPr lang="en-US" dirty="0" smtClean="0"/>
              <a:t>Gap Statistic</a:t>
            </a:r>
            <a:br>
              <a:rPr lang="en-US" dirty="0" smtClean="0"/>
            </a:b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400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Elbow Method</a:t>
            </a:r>
            <a:endParaRPr lang="en-US" dirty="0"/>
          </a:p>
        </p:txBody>
      </p:sp>
      <p:pic>
        <p:nvPicPr>
          <p:cNvPr id="7" name="Content Placeholder 6" descr="Macintosh HD:Users:edwingarcia:Dropbox:_Lewis-University:CPSC-59000-Data Science Project:images:kmeans:KMeans-Elbow-Method-1-3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21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16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Elbow Method</a:t>
            </a:r>
            <a:endParaRPr lang="en-US" dirty="0"/>
          </a:p>
        </p:txBody>
      </p:sp>
      <p:pic>
        <p:nvPicPr>
          <p:cNvPr id="9" name="Content Placeholder 8" descr="Macintosh HD:Users:edwingarcia:Dropbox:_Lewis-University:CPSC-59000-Data Science Project:images:kmeans:KMeans-Elbow-Method-10-50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211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58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Silhouette Coefficient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model6-kmeans-3-silhouette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0" r="1639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1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 Statistic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kmeans:Screenshot-GMap-K=3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2" r="454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1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Macintosh HD:Users:edwingarcia:Dropbox:_Lewis-University:CPSC-59000-Data Science Project:images:kmeans:KMeans-k-3-Silhouet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5315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199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430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Screenshot-GMap-K-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958" y="1600200"/>
            <a:ext cx="5063119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12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</a:p>
          <a:p>
            <a:endParaRPr lang="en-US" dirty="0"/>
          </a:p>
          <a:p>
            <a:r>
              <a:rPr lang="en-US" dirty="0" smtClean="0"/>
              <a:t>Choosing the epsilon and the minimum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31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Epsilon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aluation-EPS-CLuster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53" y="1600200"/>
            <a:ext cx="8271547" cy="3104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08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the Problem</a:t>
            </a:r>
          </a:p>
          <a:p>
            <a:r>
              <a:rPr lang="en-US" dirty="0" smtClean="0"/>
              <a:t>Describe the Methods Used and its Motivations</a:t>
            </a:r>
          </a:p>
          <a:p>
            <a:r>
              <a:rPr lang="en-US" dirty="0" smtClean="0"/>
              <a:t>Discuss the Results</a:t>
            </a:r>
          </a:p>
          <a:p>
            <a:r>
              <a:rPr lang="en-US" dirty="0" smtClean="0"/>
              <a:t>Limitations and Expectations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5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PS-0.37-MR-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12696" cy="30822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43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DBSCAN-EPS-0.60-MR-10-RAW-DATASE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57" y="1600200"/>
            <a:ext cx="6039717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72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dbscan:Screenshot-DBSCAN-EPS-0.60-MR-10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1" b="194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012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DBSCAN with 3 clusters. Epsilon = 0.01905</a:t>
            </a:r>
            <a:endParaRPr lang="en-US" dirty="0"/>
          </a:p>
        </p:txBody>
      </p:sp>
      <p:pic>
        <p:nvPicPr>
          <p:cNvPr id="4" name="Picture 3" descr="Macintosh HD:Users:edwingarcia:Dropbox:_Lewis-University:CPSC-59000-Data Science Project:images:dbscan:DBSCAN-EPS-0.01905-3-clusters-mr-1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46" y="2568450"/>
            <a:ext cx="6586855" cy="2472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06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DBSCAN, 3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dbscan:Screenshot-DBSCAN-EPS-0.01995-k-3-MA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15" y="2300729"/>
            <a:ext cx="3949065" cy="3537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684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114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46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KMeans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k = 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10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cintosh HD:Users:edwingarcia:Dropbox:_Lewis-University:CPSC-59000-Data Science Project:images:kmeans:Screenshot-GMap-K-11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740" y="1600200"/>
            <a:ext cx="5074185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99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Applications</a:t>
            </a:r>
            <a:endParaRPr lang="en-US" dirty="0"/>
          </a:p>
        </p:txBody>
      </p:sp>
      <p:pic>
        <p:nvPicPr>
          <p:cNvPr id="4" name="Content Placeholder 3" descr="Macintosh HD:Users:edwingarcia:Dropbox:_Lewis-University:CPSC-59000-Data Science Project:images:Screenshot -Combined-KMeans-DBSCAN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4" b="19464"/>
          <a:stretch>
            <a:fillRect/>
          </a:stretch>
        </p:blipFill>
        <p:spPr bwMode="auto">
          <a:xfrm>
            <a:off x="1241287" y="2090793"/>
            <a:ext cx="6433930" cy="3538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28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cleaning is a challenge.</a:t>
            </a:r>
          </a:p>
          <a:p>
            <a:r>
              <a:rPr lang="en-US" dirty="0" smtClean="0"/>
              <a:t>Computation and documentation becomes complex</a:t>
            </a:r>
          </a:p>
          <a:p>
            <a:r>
              <a:rPr lang="en-US" dirty="0" smtClean="0"/>
              <a:t>Algorithms are not one-step process</a:t>
            </a:r>
          </a:p>
          <a:p>
            <a:r>
              <a:rPr lang="en-US" dirty="0" smtClean="0"/>
              <a:t>Lots of room for growth in clustering and pattern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330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machine learning to detect similar property crimes, such as burglary, theft, and larceny. I will use features such as time of day, day of week, and location in identifying crime patterns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988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84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Harris County Sheriff’s Office Incident Dataset</a:t>
            </a:r>
          </a:p>
          <a:p>
            <a:pPr lvl="1"/>
            <a:r>
              <a:rPr lang="en-US" dirty="0" smtClean="0"/>
              <a:t>July 01 to October 30, 2016</a:t>
            </a:r>
          </a:p>
          <a:p>
            <a:pPr lvl="1"/>
            <a:r>
              <a:rPr lang="en-US" dirty="0" smtClean="0"/>
              <a:t>35, 326 rows, 17 features</a:t>
            </a:r>
          </a:p>
          <a:p>
            <a:pPr lvl="1"/>
            <a:r>
              <a:rPr lang="en-US" dirty="0" smtClean="0"/>
              <a:t>Used API to overcome 1000 row limit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217" y="6126163"/>
            <a:ext cx="829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https://moto.data.socrata.com/dataset/Harris-County-Sheriff-s-Office/p6kq-vsa3/data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98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16, 907 property </a:t>
            </a:r>
            <a:r>
              <a:rPr lang="en-US" dirty="0" smtClean="0"/>
              <a:t>crimes</a:t>
            </a:r>
          </a:p>
          <a:p>
            <a:pPr lvl="1"/>
            <a:endParaRPr lang="en-US" dirty="0"/>
          </a:p>
          <a:p>
            <a:pPr marL="514350" indent="-457200"/>
            <a:endParaRPr lang="en-US" dirty="0" smtClean="0"/>
          </a:p>
          <a:p>
            <a:pPr marL="514350" indent="-457200"/>
            <a:endParaRPr lang="en-US" dirty="0"/>
          </a:p>
          <a:p>
            <a:pPr marL="514350" indent="-457200"/>
            <a:r>
              <a:rPr lang="en-US" dirty="0" smtClean="0"/>
              <a:t>Cleaned </a:t>
            </a:r>
            <a:r>
              <a:rPr lang="en-US" dirty="0"/>
              <a:t>dataset = 16, </a:t>
            </a:r>
            <a:r>
              <a:rPr lang="en-US" dirty="0" smtClean="0"/>
              <a:t>861, 11 features</a:t>
            </a:r>
            <a:endParaRPr lang="en-US" dirty="0"/>
          </a:p>
          <a:p>
            <a:r>
              <a:rPr lang="en-US" dirty="0" smtClean="0"/>
              <a:t> 46 rows (0.27%) removed  - Outside jurisdiction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iPython</a:t>
            </a:r>
            <a:r>
              <a:rPr lang="en-US" dirty="0" smtClean="0"/>
              <a:t> to perform data extract</a:t>
            </a:r>
            <a:r>
              <a:rPr lang="en-US" dirty="0"/>
              <a:t> </a:t>
            </a:r>
            <a:r>
              <a:rPr lang="en-US" dirty="0" smtClean="0"/>
              <a:t>and cleaning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33259"/>
              </p:ext>
            </p:extLst>
          </p:nvPr>
        </p:nvGraphicFramePr>
        <p:xfrm>
          <a:off x="1302631" y="2427377"/>
          <a:ext cx="6096000" cy="9143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/>
                <a:gridCol w="3048000"/>
              </a:tblGrid>
              <a:tr h="308131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Keywords</a:t>
                      </a:r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Theft, Robbery, Stolen, Burglar, Larceny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30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5269784"/>
              </p:ext>
            </p:extLst>
          </p:nvPr>
        </p:nvGraphicFramePr>
        <p:xfrm>
          <a:off x="457200" y="2418521"/>
          <a:ext cx="8229600" cy="37072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69736">
                <a:tc>
                  <a:txBody>
                    <a:bodyPr/>
                    <a:lstStyle/>
                    <a:p>
                      <a:r>
                        <a:rPr lang="en-US" dirty="0" smtClean="0"/>
                        <a:t>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Address Block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Week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Hour of 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Date/Time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Type Primary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Latitude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Longitude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Parent incident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State(ZIP</a:t>
                      </a:r>
                      <a:r>
                        <a:rPr lang="en-US" baseline="0" dirty="0" smtClean="0"/>
                        <a:t> Code)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80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br>
              <a:rPr lang="en-US" dirty="0" smtClean="0"/>
            </a:b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smtClean="0"/>
              <a:t>preprocessing</a:t>
            </a:r>
          </a:p>
          <a:p>
            <a:pPr marL="400050" lvl="1" indent="0">
              <a:buNone/>
            </a:pPr>
            <a:r>
              <a:rPr lang="en-US" dirty="0" err="1" smtClean="0"/>
              <a:t>add_le</a:t>
            </a:r>
            <a:r>
              <a:rPr lang="en-US" dirty="0" smtClean="0"/>
              <a:t> = </a:t>
            </a:r>
            <a:r>
              <a:rPr lang="en-US" dirty="0" err="1"/>
              <a:t>preprocessing.LabelEncoder</a:t>
            </a:r>
            <a:r>
              <a:rPr lang="en-US" dirty="0"/>
              <a:t>(</a:t>
            </a:r>
            <a:r>
              <a:rPr lang="en-US" dirty="0" smtClean="0"/>
              <a:t>)</a:t>
            </a:r>
          </a:p>
          <a:p>
            <a:pPr marL="400050" lvl="1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</a:t>
            </a:r>
            <a:r>
              <a:rPr lang="en-US" dirty="0"/>
              <a:t>'address'] </a:t>
            </a:r>
            <a:r>
              <a:rPr lang="en-US" dirty="0" smtClean="0"/>
              <a:t>= </a:t>
            </a:r>
            <a:r>
              <a:rPr lang="en-US" dirty="0" err="1" smtClean="0"/>
              <a:t>add_le.fit_transform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</a:t>
            </a:r>
            <a:r>
              <a:rPr lang="en-US" dirty="0"/>
              <a:t>'address'])</a:t>
            </a:r>
          </a:p>
        </p:txBody>
      </p:sp>
    </p:spTree>
    <p:extLst>
      <p:ext uri="{BB962C8B-B14F-4D97-AF65-F5344CB8AC3E}">
        <p14:creationId xmlns:p14="http://schemas.microsoft.com/office/powerpoint/2010/main" val="377991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br>
              <a:rPr lang="en-US" dirty="0" smtClean="0"/>
            </a:br>
            <a:endParaRPr lang="en-US" dirty="0" smtClean="0"/>
          </a:p>
          <a:p>
            <a:pPr marL="400050" lvl="1" indent="0">
              <a:buNone/>
            </a:pPr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smtClean="0"/>
              <a:t>preprocessing</a:t>
            </a:r>
          </a:p>
          <a:p>
            <a:pPr marL="400050" lvl="1" indent="0">
              <a:buNone/>
            </a:pPr>
            <a:r>
              <a:rPr lang="en-US" dirty="0" err="1" smtClean="0"/>
              <a:t>df</a:t>
            </a:r>
            <a:r>
              <a:rPr lang="en-US" dirty="0" smtClean="0"/>
              <a:t>['address'] = </a:t>
            </a:r>
            <a:r>
              <a:rPr lang="en-US" dirty="0" err="1"/>
              <a:t>preprocessing.scale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df</a:t>
            </a:r>
            <a:r>
              <a:rPr lang="en-US" dirty="0" smtClean="0"/>
              <a:t>['address'])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6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2076553"/>
              </p:ext>
            </p:extLst>
          </p:nvPr>
        </p:nvGraphicFramePr>
        <p:xfrm>
          <a:off x="457200" y="1600200"/>
          <a:ext cx="822959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  <a:gridCol w="748145"/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address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hour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incident_datetime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type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latitude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longitude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parent_incident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1.69E+04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3.60E-17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-1.54E-16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-8.54E-16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2.23E-16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-1.46E-15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-9.98E-17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-3.22E-18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1.33E-18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6.49E-16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-7.68E-17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1.00E+00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-1.52E+00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-2.14E+00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-1.78E+00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-1.85E+00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-1.44E+00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-8.72E-01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-8.16E-01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-9.53E-01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-6.85E-01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-8.65E-01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-9.97E-01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-7.98E-01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-8.56E-01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-4.54E-01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-1.02E-01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1.74E-02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-7.07E-04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4.11E-02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5.21E-02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-1.61E-03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-1.55E-02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75%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8.64E-01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9.88E-01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7.40E-01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8.67E-01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8.42E-01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7.84E-01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6.16E-01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3.86E-01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1.98E+00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1.53E+00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1.77E+00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2.01E+00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1.85E+00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8.60E+00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7736726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742</TotalTime>
  <Words>624</Words>
  <Application>Microsoft Macintosh PowerPoint</Application>
  <PresentationFormat>On-screen Show (4:3)</PresentationFormat>
  <Paragraphs>200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 Black </vt:lpstr>
      <vt:lpstr>Detecting Patterns in Criminal Activities Using K-means and DBSCAN Clustering </vt:lpstr>
      <vt:lpstr>Objectives</vt:lpstr>
      <vt:lpstr>Thesis Problem</vt:lpstr>
      <vt:lpstr>Crime Dataset</vt:lpstr>
      <vt:lpstr>Crime Dataset</vt:lpstr>
      <vt:lpstr>Fitting Data</vt:lpstr>
      <vt:lpstr>Label Encoder</vt:lpstr>
      <vt:lpstr>Label Encoder</vt:lpstr>
      <vt:lpstr>Data Description</vt:lpstr>
      <vt:lpstr>KMeans</vt:lpstr>
      <vt:lpstr>Elbow Method</vt:lpstr>
      <vt:lpstr>Elbow Method</vt:lpstr>
      <vt:lpstr>Silhouette Coefficient</vt:lpstr>
      <vt:lpstr>Gap Statistic</vt:lpstr>
      <vt:lpstr>K-Means k = 3</vt:lpstr>
      <vt:lpstr>K-Means k = 3</vt:lpstr>
      <vt:lpstr>Heatmap Overlay</vt:lpstr>
      <vt:lpstr>DBSCAN</vt:lpstr>
      <vt:lpstr>Choosing Epsilon</vt:lpstr>
      <vt:lpstr>DBSCAN</vt:lpstr>
      <vt:lpstr>DBSCAN</vt:lpstr>
      <vt:lpstr>Heatmap Overlay</vt:lpstr>
      <vt:lpstr>Other Tests</vt:lpstr>
      <vt:lpstr>DBSCAN, 3 Clusters</vt:lpstr>
      <vt:lpstr>K-Means k = 114</vt:lpstr>
      <vt:lpstr>K-Means k = 114</vt:lpstr>
      <vt:lpstr>Heatmap Overlay</vt:lpstr>
      <vt:lpstr>Practical Applications</vt:lpstr>
      <vt:lpstr>Lessons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Patterns in Criminal Activities Using K-means and DBSCAN Clustering </dc:title>
  <dc:creator>Edwin Garcia</dc:creator>
  <cp:lastModifiedBy>Edwin Garcia</cp:lastModifiedBy>
  <cp:revision>16</cp:revision>
  <dcterms:created xsi:type="dcterms:W3CDTF">2016-12-11T16:47:45Z</dcterms:created>
  <dcterms:modified xsi:type="dcterms:W3CDTF">2016-12-12T05:09:51Z</dcterms:modified>
</cp:coreProperties>
</file>